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152"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29992571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use examples in nature instead of living examples?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nSpc>
                <a:spcPct val="115000"/>
              </a:lnSpc>
              <a:spcBef>
                <a:spcPts val="0"/>
              </a:spcBef>
              <a:spcAft>
                <a:spcPts val="1600"/>
              </a:spcAft>
              <a:buClr>
                <a:schemeClr val="dk1"/>
              </a:buClr>
              <a:buSzPct val="91666"/>
              <a:buFont typeface="Arial"/>
              <a:buNone/>
            </a:pPr>
            <a:r>
              <a:rPr lang="en" sz="1200">
                <a:solidFill>
                  <a:schemeClr val="dk2"/>
                </a:solidFill>
              </a:rPr>
              <a:t>Answer: Keeping Clothes Clean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Shark and Lotus Leaf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Abstraction: Fibers scattered an appropriate distance from each other can produce different colours of light depending on the distances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599" cy="897599"/>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599" cy="897599"/>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599"/>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899"/>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799"/>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899" cy="271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899" cy="271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399"/>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599"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4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7999" cy="9533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7999" cy="3163499"/>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4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4"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4"/>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1999"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599"/>
          </a:xfrm>
          <a:prstGeom prst="rect">
            <a:avLst/>
          </a:prstGeom>
        </p:spPr>
        <p:txBody>
          <a:bodyPr lIns="91425" tIns="91425" rIns="91425" bIns="91425" anchor="b" anchorCtr="0">
            <a:noAutofit/>
          </a:bodyPr>
          <a:lstStyle/>
          <a:p>
            <a:pPr lvl="0">
              <a:spcBef>
                <a:spcPts val="0"/>
              </a:spcBef>
              <a:buNone/>
            </a:pPr>
            <a:r>
              <a:rPr lang="en"/>
              <a:t>Biomimicry Design Process</a:t>
            </a:r>
          </a:p>
        </p:txBody>
      </p:sp>
      <p:sp>
        <p:nvSpPr>
          <p:cNvPr id="68" name="Shape 68"/>
          <p:cNvSpPr txBox="1">
            <a:spLocks noGrp="1"/>
          </p:cNvSpPr>
          <p:nvPr>
            <p:ph type="subTitle" idx="1"/>
          </p:nvPr>
        </p:nvSpPr>
        <p:spPr>
          <a:xfrm>
            <a:off x="390525" y="2789130"/>
            <a:ext cx="8222100" cy="432899"/>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ABSTRACTING </a:t>
            </a:r>
          </a:p>
        </p:txBody>
      </p:sp>
      <p:sp>
        <p:nvSpPr>
          <p:cNvPr id="134" name="Shape 134"/>
          <p:cNvSpPr txBox="1">
            <a:spLocks noGrp="1"/>
          </p:cNvSpPr>
          <p:nvPr>
            <p:ph type="body" idx="1"/>
          </p:nvPr>
        </p:nvSpPr>
        <p:spPr>
          <a:xfrm>
            <a:off x="471900" y="1919075"/>
            <a:ext cx="4986899" cy="2710200"/>
          </a:xfrm>
          <a:prstGeom prst="rect">
            <a:avLst/>
          </a:prstGeom>
        </p:spPr>
        <p:txBody>
          <a:bodyPr lIns="91425" tIns="91425" rIns="91425" bIns="91425" anchor="t" anchorCtr="0">
            <a:noAutofit/>
          </a:bodyPr>
          <a:lstStyle/>
          <a:p>
            <a:pPr lvl="0" rtl="0">
              <a:spcBef>
                <a:spcPts val="0"/>
              </a:spcBef>
              <a:buNone/>
            </a:pPr>
            <a:r>
              <a:rPr lang="en"/>
              <a:t>Shark - An uneven surface creates differences in pressure which allows foreign material to be removed  </a:t>
            </a:r>
          </a:p>
          <a:p>
            <a:pPr lvl="0">
              <a:spcBef>
                <a:spcPts val="0"/>
              </a:spcBef>
              <a:buNone/>
            </a:pPr>
            <a:r>
              <a:rPr lang="en"/>
              <a:t>Lotus Leaf: Water spilled on a superhydrophobic surface does not wet the surface, but simply rolls off.  As water moves across the superhydrophobic surface, it picks up and carries away any foreign material, such as dust or dirt. </a:t>
            </a:r>
          </a:p>
        </p:txBody>
      </p:sp>
      <p:pic>
        <p:nvPicPr>
          <p:cNvPr id="135" name="Shape 135"/>
          <p:cNvPicPr preferRelativeResize="0"/>
          <p:nvPr/>
        </p:nvPicPr>
        <p:blipFill>
          <a:blip r:embed="rId3">
            <a:alphaModFix/>
          </a:blip>
          <a:stretch>
            <a:fillRect/>
          </a:stretch>
        </p:blipFill>
        <p:spPr>
          <a:xfrm>
            <a:off x="5836500" y="116225"/>
            <a:ext cx="2857500" cy="2457450"/>
          </a:xfrm>
          <a:prstGeom prst="rect">
            <a:avLst/>
          </a:prstGeom>
          <a:noFill/>
          <a:ln>
            <a:noFill/>
          </a:ln>
        </p:spPr>
      </p:pic>
      <p:pic>
        <p:nvPicPr>
          <p:cNvPr id="136" name="Shape 136"/>
          <p:cNvPicPr preferRelativeResize="0"/>
          <p:nvPr/>
        </p:nvPicPr>
        <p:blipFill>
          <a:blip r:embed="rId4">
            <a:alphaModFix/>
          </a:blip>
          <a:stretch>
            <a:fillRect/>
          </a:stretch>
        </p:blipFill>
        <p:spPr>
          <a:xfrm>
            <a:off x="5536850" y="2766250"/>
            <a:ext cx="3332049" cy="2082525"/>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APPLYING</a:t>
            </a:r>
          </a:p>
        </p:txBody>
      </p:sp>
      <p:sp>
        <p:nvSpPr>
          <p:cNvPr id="142" name="Shape 142"/>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a:p>
            <a:pPr marL="457200" lvl="0" indent="-228600" rtl="0">
              <a:spcBef>
                <a:spcPts val="0"/>
              </a:spcBef>
              <a:buClr>
                <a:srgbClr val="666666"/>
              </a:buClr>
              <a:buFont typeface="Arial"/>
              <a:buChar char="-"/>
            </a:pPr>
            <a:r>
              <a:rPr lang="en">
                <a:solidFill>
                  <a:srgbClr val="666666"/>
                </a:solidFill>
                <a:latin typeface="Arial"/>
                <a:ea typeface="Arial"/>
                <a:cs typeface="Arial"/>
                <a:sym typeface="Arial"/>
              </a:rPr>
              <a:t>Start creating and communicating your innovative engineering ideas</a:t>
            </a:r>
          </a:p>
          <a:p>
            <a:pPr marL="457200" lvl="0" indent="-228600" rtl="0">
              <a:spcBef>
                <a:spcPts val="0"/>
              </a:spcBef>
              <a:buClr>
                <a:srgbClr val="666666"/>
              </a:buClr>
              <a:buFont typeface="Arial"/>
              <a:buChar char="-"/>
            </a:pPr>
            <a:r>
              <a:rPr lang="en">
                <a:solidFill>
                  <a:srgbClr val="666666"/>
                </a:solidFill>
                <a:latin typeface="Arial"/>
                <a:ea typeface="Arial"/>
                <a:cs typeface="Arial"/>
                <a:sym typeface="Arial"/>
              </a:rPr>
              <a:t>Apply what you have learned from your living examples and find a solution to your challenge </a:t>
            </a:r>
          </a:p>
        </p:txBody>
      </p:sp>
      <p:pic>
        <p:nvPicPr>
          <p:cNvPr id="143" name="Shape 143"/>
          <p:cNvPicPr preferRelativeResize="0"/>
          <p:nvPr/>
        </p:nvPicPr>
        <p:blipFill>
          <a:blip r:embed="rId3">
            <a:alphaModFix/>
          </a:blip>
          <a:stretch>
            <a:fillRect/>
          </a:stretch>
        </p:blipFill>
        <p:spPr>
          <a:xfrm>
            <a:off x="278512" y="1580475"/>
            <a:ext cx="8608874" cy="1853299"/>
          </a:xfrm>
          <a:prstGeom prst="rect">
            <a:avLst/>
          </a:prstGeom>
          <a:noFill/>
          <a:ln>
            <a:noFill/>
          </a:ln>
        </p:spPr>
      </p:pic>
      <p:sp>
        <p:nvSpPr>
          <p:cNvPr id="144" name="Shape 144"/>
          <p:cNvSpPr/>
          <p:nvPr/>
        </p:nvSpPr>
        <p:spPr>
          <a:xfrm>
            <a:off x="5377300" y="1648525"/>
            <a:ext cx="1916100" cy="1717199"/>
          </a:xfrm>
          <a:prstGeom prst="rect">
            <a:avLst/>
          </a:prstGeom>
          <a:noFill/>
          <a:ln w="762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EVALUATING </a:t>
            </a:r>
          </a:p>
        </p:txBody>
      </p:sp>
      <p:sp>
        <p:nvSpPr>
          <p:cNvPr id="150" name="Shape 150"/>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a:p>
            <a:pPr marL="457200" lvl="0" indent="-228600" rtl="0">
              <a:spcBef>
                <a:spcPts val="0"/>
              </a:spcBef>
              <a:buChar char="-"/>
            </a:pPr>
            <a:r>
              <a:rPr lang="en"/>
              <a:t>Will it work?</a:t>
            </a:r>
          </a:p>
          <a:p>
            <a:pPr marL="457200" lvl="0" indent="-228600" rtl="0">
              <a:spcBef>
                <a:spcPts val="0"/>
              </a:spcBef>
              <a:buChar char="-"/>
            </a:pPr>
            <a:r>
              <a:rPr lang="en"/>
              <a:t>Is it sustainable?</a:t>
            </a:r>
          </a:p>
          <a:p>
            <a:pPr marL="457200" lvl="0" indent="-228600">
              <a:spcBef>
                <a:spcPts val="0"/>
              </a:spcBef>
              <a:buChar char="-"/>
            </a:pPr>
            <a:r>
              <a:rPr lang="en"/>
              <a:t>Does the design create any new problems?</a:t>
            </a:r>
          </a:p>
        </p:txBody>
      </p:sp>
      <p:pic>
        <p:nvPicPr>
          <p:cNvPr id="151" name="Shape 151"/>
          <p:cNvPicPr preferRelativeResize="0"/>
          <p:nvPr/>
        </p:nvPicPr>
        <p:blipFill>
          <a:blip r:embed="rId3">
            <a:alphaModFix/>
          </a:blip>
          <a:stretch>
            <a:fillRect/>
          </a:stretch>
        </p:blipFill>
        <p:spPr>
          <a:xfrm>
            <a:off x="345475" y="1721300"/>
            <a:ext cx="8608874" cy="1853299"/>
          </a:xfrm>
          <a:prstGeom prst="rect">
            <a:avLst/>
          </a:prstGeom>
          <a:noFill/>
          <a:ln>
            <a:noFill/>
          </a:ln>
        </p:spPr>
      </p:pic>
      <p:sp>
        <p:nvSpPr>
          <p:cNvPr id="152" name="Shape 152"/>
          <p:cNvSpPr/>
          <p:nvPr/>
        </p:nvSpPr>
        <p:spPr>
          <a:xfrm>
            <a:off x="7038250" y="1713150"/>
            <a:ext cx="1916100" cy="1717199"/>
          </a:xfrm>
          <a:prstGeom prst="rect">
            <a:avLst/>
          </a:prstGeom>
          <a:noFill/>
          <a:ln w="762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YOUR TURN!</a:t>
            </a:r>
          </a:p>
        </p:txBody>
      </p:sp>
      <p:sp>
        <p:nvSpPr>
          <p:cNvPr id="158" name="Shape 158"/>
          <p:cNvSpPr txBox="1">
            <a:spLocks noGrp="1"/>
          </p:cNvSpPr>
          <p:nvPr>
            <p:ph type="body" idx="1"/>
          </p:nvPr>
        </p:nvSpPr>
        <p:spPr>
          <a:xfrm>
            <a:off x="471900" y="1664250"/>
            <a:ext cx="8222100" cy="3399300"/>
          </a:xfrm>
          <a:prstGeom prst="rect">
            <a:avLst/>
          </a:prstGeom>
        </p:spPr>
        <p:txBody>
          <a:bodyPr lIns="91425" tIns="91425" rIns="91425" bIns="91425" anchor="t" anchorCtr="0">
            <a:noAutofit/>
          </a:bodyPr>
          <a:lstStyle/>
          <a:p>
            <a:pPr lvl="0" rtl="0">
              <a:spcBef>
                <a:spcPts val="0"/>
              </a:spcBef>
              <a:buNone/>
            </a:pPr>
            <a:r>
              <a:rPr lang="en"/>
              <a:t>Choose one of the following technological challenges and complete the sheet provided:</a:t>
            </a:r>
          </a:p>
          <a:p>
            <a:pPr lvl="0" rtl="0">
              <a:spcBef>
                <a:spcPts val="0"/>
              </a:spcBef>
              <a:buNone/>
            </a:pPr>
            <a:r>
              <a:rPr lang="en"/>
              <a:t>1. A sports field is very wet, almost too wet, after a rain storm.</a:t>
            </a:r>
          </a:p>
          <a:p>
            <a:pPr lvl="0" rtl="0">
              <a:spcBef>
                <a:spcPts val="0"/>
              </a:spcBef>
              <a:buNone/>
            </a:pPr>
            <a:r>
              <a:rPr lang="en"/>
              <a:t>2. Black ice appears towards the top of the mountain road when driving up to Mt. Seymour.</a:t>
            </a:r>
          </a:p>
          <a:p>
            <a:pPr lvl="0" rtl="0">
              <a:spcBef>
                <a:spcPts val="0"/>
              </a:spcBef>
              <a:buNone/>
            </a:pPr>
            <a:r>
              <a:rPr lang="en"/>
              <a:t>3. I dropped my iPhone again! Why does the screen break so easily. </a:t>
            </a:r>
          </a:p>
          <a:p>
            <a:pPr lvl="0">
              <a:spcBef>
                <a:spcPts val="0"/>
              </a:spcBef>
              <a:buNone/>
            </a:pPr>
            <a:r>
              <a:rPr lang="en"/>
              <a:t>4. My school sweater becomes saturated quickly with water when playing soccer at lunch in the rain. </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Bio-inspired Design Process </a:t>
            </a:r>
          </a:p>
        </p:txBody>
      </p:sp>
      <p:sp>
        <p:nvSpPr>
          <p:cNvPr id="74" name="Shape 74"/>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a:p>
            <a:pPr marL="457200" lvl="0" indent="-228600">
              <a:spcBef>
                <a:spcPts val="0"/>
              </a:spcBef>
              <a:buChar char="-"/>
            </a:pPr>
            <a:r>
              <a:rPr lang="en"/>
              <a:t>A 5 step process to investigate a problem and use engineering ideas from from nature to help solve it. </a:t>
            </a:r>
          </a:p>
        </p:txBody>
      </p:sp>
      <p:pic>
        <p:nvPicPr>
          <p:cNvPr id="75" name="Shape 75"/>
          <p:cNvPicPr preferRelativeResize="0"/>
          <p:nvPr/>
        </p:nvPicPr>
        <p:blipFill>
          <a:blip r:embed="rId3">
            <a:alphaModFix/>
          </a:blip>
          <a:stretch>
            <a:fillRect/>
          </a:stretch>
        </p:blipFill>
        <p:spPr>
          <a:xfrm>
            <a:off x="311700" y="1579450"/>
            <a:ext cx="8608874" cy="1853299"/>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Technological Challenge </a:t>
            </a:r>
          </a:p>
        </p:txBody>
      </p:sp>
      <p:sp>
        <p:nvSpPr>
          <p:cNvPr id="81" name="Shape 81"/>
          <p:cNvSpPr txBox="1">
            <a:spLocks noGrp="1"/>
          </p:cNvSpPr>
          <p:nvPr>
            <p:ph type="body" idx="1"/>
          </p:nvPr>
        </p:nvSpPr>
        <p:spPr>
          <a:xfrm>
            <a:off x="173400" y="1757650"/>
            <a:ext cx="8520599" cy="3416400"/>
          </a:xfrm>
          <a:prstGeom prst="rect">
            <a:avLst/>
          </a:prstGeom>
        </p:spPr>
        <p:txBody>
          <a:bodyPr lIns="91425" tIns="91425" rIns="91425" bIns="91425" anchor="t" anchorCtr="0">
            <a:noAutofit/>
          </a:bodyPr>
          <a:lstStyle/>
          <a:p>
            <a:pPr lvl="0" rtl="0">
              <a:spcBef>
                <a:spcPts val="0"/>
              </a:spcBef>
              <a:buNone/>
            </a:pPr>
            <a:endParaRPr/>
          </a:p>
          <a:p>
            <a:pPr lvl="0">
              <a:spcBef>
                <a:spcPts val="0"/>
              </a:spcBef>
              <a:buNone/>
            </a:pPr>
            <a:r>
              <a:rPr lang="en"/>
              <a:t>-  A laundry detergent company wants to make a new and better laundry detergent </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DECODING</a:t>
            </a:r>
          </a:p>
        </p:txBody>
      </p:sp>
      <p:sp>
        <p:nvSpPr>
          <p:cNvPr id="87" name="Shape 87"/>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a:p>
            <a:pPr marL="457200" lvl="0" indent="-228600" rtl="0">
              <a:spcBef>
                <a:spcPts val="0"/>
              </a:spcBef>
              <a:buChar char="-"/>
            </a:pPr>
            <a:r>
              <a:rPr lang="en"/>
              <a:t>Translate the challenge into functional terms</a:t>
            </a:r>
          </a:p>
          <a:p>
            <a:pPr marL="457200" lvl="0" indent="-228600" rtl="0">
              <a:spcBef>
                <a:spcPts val="0"/>
              </a:spcBef>
              <a:buChar char="-"/>
            </a:pPr>
            <a:r>
              <a:rPr lang="en"/>
              <a:t>What do you want to accomplish using everyday english?</a:t>
            </a:r>
          </a:p>
          <a:p>
            <a:pPr lvl="0" rtl="0">
              <a:spcBef>
                <a:spcPts val="0"/>
              </a:spcBef>
              <a:buNone/>
            </a:pPr>
            <a:endParaRPr/>
          </a:p>
          <a:p>
            <a:pPr lvl="0">
              <a:spcBef>
                <a:spcPts val="0"/>
              </a:spcBef>
              <a:buNone/>
            </a:pPr>
            <a:endParaRPr/>
          </a:p>
        </p:txBody>
      </p:sp>
      <p:pic>
        <p:nvPicPr>
          <p:cNvPr id="88" name="Shape 88"/>
          <p:cNvPicPr preferRelativeResize="0"/>
          <p:nvPr/>
        </p:nvPicPr>
        <p:blipFill>
          <a:blip r:embed="rId3">
            <a:alphaModFix/>
          </a:blip>
          <a:stretch>
            <a:fillRect/>
          </a:stretch>
        </p:blipFill>
        <p:spPr>
          <a:xfrm>
            <a:off x="267562" y="1580475"/>
            <a:ext cx="8608874" cy="1853299"/>
          </a:xfrm>
          <a:prstGeom prst="rect">
            <a:avLst/>
          </a:prstGeom>
          <a:noFill/>
          <a:ln>
            <a:noFill/>
          </a:ln>
        </p:spPr>
      </p:pic>
      <p:sp>
        <p:nvSpPr>
          <p:cNvPr id="89" name="Shape 89"/>
          <p:cNvSpPr/>
          <p:nvPr/>
        </p:nvSpPr>
        <p:spPr>
          <a:xfrm>
            <a:off x="267575" y="1580475"/>
            <a:ext cx="1916100" cy="1717199"/>
          </a:xfrm>
          <a:prstGeom prst="rect">
            <a:avLst/>
          </a:prstGeom>
          <a:noFill/>
          <a:ln w="762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DISCOVERING</a:t>
            </a:r>
          </a:p>
        </p:txBody>
      </p:sp>
      <p:sp>
        <p:nvSpPr>
          <p:cNvPr id="95" name="Shape 95"/>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a:p>
            <a:pPr marL="457200" lvl="0" indent="-228600" rtl="0">
              <a:spcBef>
                <a:spcPts val="0"/>
              </a:spcBef>
              <a:buChar char="-"/>
            </a:pPr>
            <a:r>
              <a:rPr lang="en"/>
              <a:t>Look at the natural world for engineering ideas </a:t>
            </a:r>
          </a:p>
          <a:p>
            <a:pPr marL="457200" lvl="0" indent="-228600" rtl="0">
              <a:spcBef>
                <a:spcPts val="0"/>
              </a:spcBef>
              <a:buClr>
                <a:srgbClr val="666666"/>
              </a:buClr>
              <a:buChar char="-"/>
            </a:pPr>
            <a:r>
              <a:rPr lang="en">
                <a:solidFill>
                  <a:srgbClr val="666666"/>
                </a:solidFill>
              </a:rPr>
              <a:t>Find living examples with abilities similar to our challenge’s functional needs</a:t>
            </a:r>
          </a:p>
          <a:p>
            <a:pPr marL="457200" lvl="0" indent="-228600" rtl="0">
              <a:spcBef>
                <a:spcPts val="0"/>
              </a:spcBef>
              <a:buClr>
                <a:srgbClr val="666666"/>
              </a:buClr>
              <a:buChar char="-"/>
            </a:pPr>
            <a:r>
              <a:rPr lang="en">
                <a:solidFill>
                  <a:srgbClr val="666666"/>
                </a:solidFill>
              </a:rPr>
              <a:t>Find living examples that match your functional needs</a:t>
            </a:r>
          </a:p>
          <a:p>
            <a:pPr lvl="0" rtl="0">
              <a:spcBef>
                <a:spcPts val="0"/>
              </a:spcBef>
              <a:buNone/>
            </a:pPr>
            <a:endParaRPr>
              <a:solidFill>
                <a:srgbClr val="666666"/>
              </a:solidFill>
            </a:endParaRPr>
          </a:p>
          <a:p>
            <a:pPr lvl="0">
              <a:spcBef>
                <a:spcPts val="0"/>
              </a:spcBef>
              <a:buNone/>
            </a:pPr>
            <a:endParaRPr/>
          </a:p>
        </p:txBody>
      </p:sp>
      <p:pic>
        <p:nvPicPr>
          <p:cNvPr id="96" name="Shape 96"/>
          <p:cNvPicPr preferRelativeResize="0"/>
          <p:nvPr/>
        </p:nvPicPr>
        <p:blipFill>
          <a:blip r:embed="rId3">
            <a:alphaModFix/>
          </a:blip>
          <a:stretch>
            <a:fillRect/>
          </a:stretch>
        </p:blipFill>
        <p:spPr>
          <a:xfrm>
            <a:off x="278512" y="1591725"/>
            <a:ext cx="8608874" cy="1853299"/>
          </a:xfrm>
          <a:prstGeom prst="rect">
            <a:avLst/>
          </a:prstGeom>
          <a:noFill/>
          <a:ln>
            <a:noFill/>
          </a:ln>
        </p:spPr>
      </p:pic>
      <p:sp>
        <p:nvSpPr>
          <p:cNvPr id="97" name="Shape 97"/>
          <p:cNvSpPr/>
          <p:nvPr/>
        </p:nvSpPr>
        <p:spPr>
          <a:xfrm>
            <a:off x="1967075" y="1591725"/>
            <a:ext cx="1916100" cy="1717199"/>
          </a:xfrm>
          <a:prstGeom prst="rect">
            <a:avLst/>
          </a:prstGeom>
          <a:noFill/>
          <a:ln w="762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DISCOVERING</a:t>
            </a:r>
          </a:p>
        </p:txBody>
      </p:sp>
      <p:sp>
        <p:nvSpPr>
          <p:cNvPr id="103" name="Shape 103"/>
          <p:cNvSpPr txBox="1">
            <a:spLocks noGrp="1"/>
          </p:cNvSpPr>
          <p:nvPr>
            <p:ph type="body" idx="1"/>
          </p:nvPr>
        </p:nvSpPr>
        <p:spPr>
          <a:xfrm>
            <a:off x="471900" y="1919075"/>
            <a:ext cx="4266299" cy="2710200"/>
          </a:xfrm>
          <a:prstGeom prst="rect">
            <a:avLst/>
          </a:prstGeom>
        </p:spPr>
        <p:txBody>
          <a:bodyPr lIns="91425" tIns="91425" rIns="91425" bIns="91425" anchor="t" anchorCtr="0">
            <a:noAutofit/>
          </a:bodyPr>
          <a:lstStyle/>
          <a:p>
            <a:pPr lvl="0" rtl="0">
              <a:spcBef>
                <a:spcPts val="0"/>
              </a:spcBef>
              <a:buNone/>
            </a:pPr>
            <a:r>
              <a:rPr lang="en"/>
              <a:t>Examples</a:t>
            </a:r>
          </a:p>
          <a:p>
            <a:pPr marL="457200" lvl="0" indent="-228600" rtl="0">
              <a:spcBef>
                <a:spcPts val="0"/>
              </a:spcBef>
              <a:buChar char="-"/>
            </a:pPr>
            <a:r>
              <a:rPr lang="en"/>
              <a:t>Shark - The texture of sharks skin creates anti-bacterial qualities</a:t>
            </a:r>
          </a:p>
          <a:p>
            <a:pPr marL="457200" lvl="0" indent="-228600">
              <a:spcBef>
                <a:spcPts val="0"/>
              </a:spcBef>
              <a:buChar char="-"/>
            </a:pPr>
            <a:r>
              <a:rPr lang="en"/>
              <a:t>Lotus Leaf - As water hits the leaf it immediately rolls off the leaf bringing with it any dirt or foreign particles. </a:t>
            </a:r>
          </a:p>
        </p:txBody>
      </p:sp>
      <p:pic>
        <p:nvPicPr>
          <p:cNvPr id="104" name="Shape 104"/>
          <p:cNvPicPr preferRelativeResize="0"/>
          <p:nvPr/>
        </p:nvPicPr>
        <p:blipFill>
          <a:blip r:embed="rId3">
            <a:alphaModFix/>
          </a:blip>
          <a:stretch>
            <a:fillRect/>
          </a:stretch>
        </p:blipFill>
        <p:spPr>
          <a:xfrm>
            <a:off x="4614526" y="360150"/>
            <a:ext cx="3897427" cy="2431924"/>
          </a:xfrm>
          <a:prstGeom prst="rect">
            <a:avLst/>
          </a:prstGeom>
          <a:noFill/>
          <a:ln>
            <a:noFill/>
          </a:ln>
        </p:spPr>
      </p:pic>
      <p:pic>
        <p:nvPicPr>
          <p:cNvPr id="105" name="Shape 105"/>
          <p:cNvPicPr preferRelativeResize="0"/>
          <p:nvPr/>
        </p:nvPicPr>
        <p:blipFill>
          <a:blip r:embed="rId4">
            <a:alphaModFix/>
          </a:blip>
          <a:stretch>
            <a:fillRect/>
          </a:stretch>
        </p:blipFill>
        <p:spPr>
          <a:xfrm>
            <a:off x="4828350" y="2792075"/>
            <a:ext cx="3683599" cy="2237749"/>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a:t>ABSTRACTING</a:t>
            </a:r>
          </a:p>
        </p:txBody>
      </p:sp>
      <p:sp>
        <p:nvSpPr>
          <p:cNvPr id="111" name="Shape 111"/>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a:p>
            <a:pPr marL="457200" lvl="0" indent="-228600" rtl="0">
              <a:spcBef>
                <a:spcPts val="0"/>
              </a:spcBef>
              <a:spcAft>
                <a:spcPts val="0"/>
              </a:spcAft>
              <a:buClr>
                <a:srgbClr val="666666"/>
              </a:buClr>
              <a:buChar char="-"/>
            </a:pPr>
            <a:r>
              <a:rPr lang="en">
                <a:solidFill>
                  <a:srgbClr val="666666"/>
                </a:solidFill>
              </a:rPr>
              <a:t>Put into words what it is about our living examples that makes us think they are good models to help us solve the challenges we’re facing. </a:t>
            </a:r>
          </a:p>
          <a:p>
            <a:pPr marL="457200" lvl="0" indent="-228600" rtl="0">
              <a:spcBef>
                <a:spcPts val="0"/>
              </a:spcBef>
              <a:spcAft>
                <a:spcPts val="0"/>
              </a:spcAft>
              <a:buClr>
                <a:srgbClr val="666666"/>
              </a:buClr>
              <a:buChar char="-"/>
            </a:pPr>
            <a:r>
              <a:rPr lang="en">
                <a:solidFill>
                  <a:srgbClr val="666666"/>
                </a:solidFill>
              </a:rPr>
              <a:t>Remove the biological terms or plant/animal specific terminology</a:t>
            </a:r>
          </a:p>
          <a:p>
            <a:pPr marL="457200" lvl="0" indent="-228600" rtl="0">
              <a:spcBef>
                <a:spcPts val="0"/>
              </a:spcBef>
              <a:spcAft>
                <a:spcPts val="0"/>
              </a:spcAft>
              <a:buClr>
                <a:srgbClr val="666666"/>
              </a:buClr>
              <a:buChar char="-"/>
            </a:pPr>
            <a:r>
              <a:rPr lang="en">
                <a:solidFill>
                  <a:srgbClr val="666666"/>
                </a:solidFill>
              </a:rPr>
              <a:t>Keep the scientific principles </a:t>
            </a:r>
          </a:p>
          <a:p>
            <a:pPr lvl="0">
              <a:spcBef>
                <a:spcPts val="0"/>
              </a:spcBef>
              <a:buNone/>
            </a:pPr>
            <a:endParaRPr/>
          </a:p>
        </p:txBody>
      </p:sp>
      <p:pic>
        <p:nvPicPr>
          <p:cNvPr id="112" name="Shape 112"/>
          <p:cNvPicPr preferRelativeResize="0"/>
          <p:nvPr/>
        </p:nvPicPr>
        <p:blipFill>
          <a:blip r:embed="rId3">
            <a:alphaModFix/>
          </a:blip>
          <a:stretch>
            <a:fillRect/>
          </a:stretch>
        </p:blipFill>
        <p:spPr>
          <a:xfrm>
            <a:off x="413000" y="1506425"/>
            <a:ext cx="8608874" cy="1853299"/>
          </a:xfrm>
          <a:prstGeom prst="rect">
            <a:avLst/>
          </a:prstGeom>
          <a:noFill/>
          <a:ln>
            <a:noFill/>
          </a:ln>
        </p:spPr>
      </p:pic>
      <p:sp>
        <p:nvSpPr>
          <p:cNvPr id="113" name="Shape 113"/>
          <p:cNvSpPr/>
          <p:nvPr/>
        </p:nvSpPr>
        <p:spPr>
          <a:xfrm>
            <a:off x="3759387" y="1574475"/>
            <a:ext cx="1916100" cy="1717199"/>
          </a:xfrm>
          <a:prstGeom prst="rect">
            <a:avLst/>
          </a:prstGeom>
          <a:noFill/>
          <a:ln w="762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98250" y="16350"/>
            <a:ext cx="8826599" cy="602700"/>
          </a:xfrm>
          <a:prstGeom prst="rect">
            <a:avLst/>
          </a:prstGeom>
        </p:spPr>
        <p:txBody>
          <a:bodyPr lIns="91425" tIns="91425" rIns="91425" bIns="91425" anchor="ctr" anchorCtr="0">
            <a:noAutofit/>
          </a:bodyPr>
          <a:lstStyle/>
          <a:p>
            <a:pPr lvl="0" rtl="0">
              <a:lnSpc>
                <a:spcPct val="115000"/>
              </a:lnSpc>
              <a:spcBef>
                <a:spcPts val="0"/>
              </a:spcBef>
              <a:spcAft>
                <a:spcPts val="1600"/>
              </a:spcAft>
              <a:buClr>
                <a:srgbClr val="000000"/>
              </a:buClr>
              <a:buSzPct val="61111"/>
              <a:buFont typeface="Arial"/>
              <a:buNone/>
            </a:pPr>
            <a:endParaRPr sz="1800">
              <a:solidFill>
                <a:schemeClr val="dk2"/>
              </a:solidFill>
            </a:endParaRPr>
          </a:p>
          <a:p>
            <a:pPr lvl="0" rtl="0">
              <a:lnSpc>
                <a:spcPct val="115000"/>
              </a:lnSpc>
              <a:spcBef>
                <a:spcPts val="0"/>
              </a:spcBef>
              <a:spcAft>
                <a:spcPts val="1600"/>
              </a:spcAft>
              <a:buNone/>
            </a:pPr>
            <a:endParaRPr sz="1800">
              <a:solidFill>
                <a:schemeClr val="dk2"/>
              </a:solidFill>
            </a:endParaRPr>
          </a:p>
          <a:p>
            <a:pPr lvl="0" rtl="0">
              <a:lnSpc>
                <a:spcPct val="115000"/>
              </a:lnSpc>
              <a:spcBef>
                <a:spcPts val="0"/>
              </a:spcBef>
              <a:spcAft>
                <a:spcPts val="1600"/>
              </a:spcAft>
              <a:buNone/>
            </a:pPr>
            <a:endParaRPr sz="1800">
              <a:solidFill>
                <a:schemeClr val="dk2"/>
              </a:solidFill>
            </a:endParaRPr>
          </a:p>
          <a:p>
            <a:pPr lvl="0" rtl="0">
              <a:lnSpc>
                <a:spcPct val="115000"/>
              </a:lnSpc>
              <a:spcBef>
                <a:spcPts val="0"/>
              </a:spcBef>
              <a:spcAft>
                <a:spcPts val="1600"/>
              </a:spcAft>
              <a:buNone/>
            </a:pPr>
            <a:endParaRPr>
              <a:solidFill>
                <a:schemeClr val="dk2"/>
              </a:solidFill>
            </a:endParaRPr>
          </a:p>
          <a:p>
            <a:pPr lvl="0" rtl="0">
              <a:lnSpc>
                <a:spcPct val="115000"/>
              </a:lnSpc>
              <a:spcBef>
                <a:spcPts val="0"/>
              </a:spcBef>
              <a:spcAft>
                <a:spcPts val="1600"/>
              </a:spcAft>
              <a:buNone/>
            </a:pPr>
            <a:r>
              <a:rPr lang="en">
                <a:solidFill>
                  <a:schemeClr val="dk2"/>
                </a:solidFill>
              </a:rPr>
              <a:t>Read the following description and figure out the design principle that would help solve the problem </a:t>
            </a:r>
          </a:p>
          <a:p>
            <a:pPr lvl="0" rtl="0">
              <a:lnSpc>
                <a:spcPct val="115000"/>
              </a:lnSpc>
              <a:spcBef>
                <a:spcPts val="0"/>
              </a:spcBef>
              <a:spcAft>
                <a:spcPts val="1600"/>
              </a:spcAft>
              <a:buClr>
                <a:srgbClr val="000000"/>
              </a:buClr>
              <a:buSzPct val="61111"/>
              <a:buFont typeface="Arial"/>
              <a:buNone/>
            </a:pPr>
            <a:endParaRPr sz="1800">
              <a:solidFill>
                <a:schemeClr val="dk2"/>
              </a:solidFill>
            </a:endParaRPr>
          </a:p>
          <a:p>
            <a:pPr lvl="0" rtl="0">
              <a:lnSpc>
                <a:spcPct val="115000"/>
              </a:lnSpc>
              <a:spcBef>
                <a:spcPts val="0"/>
              </a:spcBef>
              <a:spcAft>
                <a:spcPts val="1600"/>
              </a:spcAft>
              <a:buNone/>
            </a:pPr>
            <a:endParaRPr sz="1800">
              <a:solidFill>
                <a:schemeClr val="dk2"/>
              </a:solidFill>
            </a:endParaRPr>
          </a:p>
          <a:p>
            <a:pPr lvl="0">
              <a:lnSpc>
                <a:spcPct val="115000"/>
              </a:lnSpc>
              <a:spcBef>
                <a:spcPts val="0"/>
              </a:spcBef>
              <a:spcAft>
                <a:spcPts val="1600"/>
              </a:spcAft>
              <a:buNone/>
            </a:pPr>
            <a:endParaRPr/>
          </a:p>
        </p:txBody>
      </p:sp>
      <p:sp>
        <p:nvSpPr>
          <p:cNvPr id="119" name="Shape 119"/>
          <p:cNvSpPr txBox="1">
            <a:spLocks noGrp="1"/>
          </p:cNvSpPr>
          <p:nvPr>
            <p:ph type="body" idx="4294967295"/>
          </p:nvPr>
        </p:nvSpPr>
        <p:spPr>
          <a:xfrm>
            <a:off x="224275" y="917400"/>
            <a:ext cx="8222100" cy="2710200"/>
          </a:xfrm>
          <a:prstGeom prst="rect">
            <a:avLst/>
          </a:prstGeom>
        </p:spPr>
        <p:txBody>
          <a:bodyPr lIns="91425" tIns="91425" rIns="91425" bIns="91425" anchor="t" anchorCtr="0">
            <a:noAutofit/>
          </a:bodyPr>
          <a:lstStyle/>
          <a:p>
            <a:pPr lvl="0" rtl="0">
              <a:spcBef>
                <a:spcPts val="0"/>
              </a:spcBef>
              <a:spcAft>
                <a:spcPts val="0"/>
              </a:spcAft>
              <a:buNone/>
            </a:pPr>
            <a:r>
              <a:rPr lang="en">
                <a:solidFill>
                  <a:srgbClr val="666666"/>
                </a:solidFill>
                <a:latin typeface="Calibri"/>
                <a:ea typeface="Calibri"/>
                <a:cs typeface="Calibri"/>
                <a:sym typeface="Calibri"/>
              </a:rPr>
              <a:t>“Unlike wings of other birds, most owl species’ wings are serrated on the leading edge. The serrations give the owl a better ability to control airflow, therefore allowing owl to fly faster and to reduce noise…Nature’s solution for owls is having… several tips (serrations) on their wings, therefore creating several </a:t>
            </a:r>
          </a:p>
          <a:p>
            <a:pPr lvl="0" rtl="0">
              <a:spcBef>
                <a:spcPts val="0"/>
              </a:spcBef>
              <a:spcAft>
                <a:spcPts val="0"/>
              </a:spcAft>
              <a:buNone/>
            </a:pPr>
            <a:r>
              <a:rPr lang="en">
                <a:solidFill>
                  <a:srgbClr val="666666"/>
                </a:solidFill>
                <a:latin typeface="Calibri"/>
                <a:ea typeface="Calibri"/>
                <a:cs typeface="Calibri"/>
                <a:sym typeface="Calibri"/>
              </a:rPr>
              <a:t>microturbulences instead of one strong </a:t>
            </a:r>
          </a:p>
          <a:p>
            <a:pPr lvl="0" rtl="0">
              <a:spcBef>
                <a:spcPts val="0"/>
              </a:spcBef>
              <a:spcAft>
                <a:spcPts val="0"/>
              </a:spcAft>
              <a:buNone/>
            </a:pPr>
            <a:r>
              <a:rPr lang="en">
                <a:solidFill>
                  <a:srgbClr val="666666"/>
                </a:solidFill>
                <a:latin typeface="Calibri"/>
                <a:ea typeface="Calibri"/>
                <a:cs typeface="Calibri"/>
                <a:sym typeface="Calibri"/>
              </a:rPr>
              <a:t>turbulence, therefore the noise heard </a:t>
            </a:r>
          </a:p>
          <a:p>
            <a:pPr lvl="0" rtl="0">
              <a:spcBef>
                <a:spcPts val="0"/>
              </a:spcBef>
              <a:spcAft>
                <a:spcPts val="0"/>
              </a:spcAft>
              <a:buClr>
                <a:schemeClr val="dk1"/>
              </a:buClr>
              <a:buSzPct val="61111"/>
              <a:buFont typeface="Arial"/>
              <a:buNone/>
            </a:pPr>
            <a:r>
              <a:rPr lang="en">
                <a:solidFill>
                  <a:srgbClr val="666666"/>
                </a:solidFill>
                <a:latin typeface="Calibri"/>
                <a:ea typeface="Calibri"/>
                <a:cs typeface="Calibri"/>
                <a:sym typeface="Calibri"/>
              </a:rPr>
              <a:t>is much less.”</a:t>
            </a:r>
          </a:p>
          <a:p>
            <a:pPr lvl="0" rtl="0">
              <a:spcBef>
                <a:spcPts val="0"/>
              </a:spcBef>
              <a:spcAft>
                <a:spcPts val="0"/>
              </a:spcAft>
              <a:buClr>
                <a:schemeClr val="dk1"/>
              </a:buClr>
              <a:buSzPct val="61111"/>
              <a:buFont typeface="Arial"/>
              <a:buNone/>
            </a:pPr>
            <a:endParaRPr>
              <a:solidFill>
                <a:schemeClr val="dk1"/>
              </a:solidFill>
              <a:latin typeface="Calibri"/>
              <a:ea typeface="Calibri"/>
              <a:cs typeface="Calibri"/>
              <a:sym typeface="Calibri"/>
            </a:endParaRPr>
          </a:p>
          <a:p>
            <a:pPr lvl="0">
              <a:lnSpc>
                <a:spcPct val="100000"/>
              </a:lnSpc>
              <a:spcBef>
                <a:spcPts val="0"/>
              </a:spcBef>
              <a:buNone/>
            </a:pPr>
            <a:endParaRPr sz="1600"/>
          </a:p>
        </p:txBody>
      </p:sp>
      <p:pic>
        <p:nvPicPr>
          <p:cNvPr id="120" name="Shape 120"/>
          <p:cNvPicPr preferRelativeResize="0"/>
          <p:nvPr/>
        </p:nvPicPr>
        <p:blipFill>
          <a:blip r:embed="rId3">
            <a:alphaModFix/>
          </a:blip>
          <a:stretch>
            <a:fillRect/>
          </a:stretch>
        </p:blipFill>
        <p:spPr>
          <a:xfrm>
            <a:off x="4468200" y="2265425"/>
            <a:ext cx="3978175" cy="2776774"/>
          </a:xfrm>
          <a:prstGeom prst="rect">
            <a:avLst/>
          </a:prstGeom>
          <a:noFill/>
          <a:ln>
            <a:noFill/>
          </a:ln>
        </p:spPr>
      </p:pic>
      <p:sp>
        <p:nvSpPr>
          <p:cNvPr id="121" name="Shape 121"/>
          <p:cNvSpPr txBox="1"/>
          <p:nvPr/>
        </p:nvSpPr>
        <p:spPr>
          <a:xfrm>
            <a:off x="325550" y="3357475"/>
            <a:ext cx="3871799" cy="1099499"/>
          </a:xfrm>
          <a:prstGeom prst="rect">
            <a:avLst/>
          </a:prstGeom>
          <a:noFill/>
          <a:ln>
            <a:noFill/>
          </a:ln>
        </p:spPr>
        <p:txBody>
          <a:bodyPr lIns="91425" tIns="91425" rIns="91425" bIns="91425" anchor="t" anchorCtr="0">
            <a:noAutofit/>
          </a:bodyPr>
          <a:lstStyle/>
          <a:p>
            <a:pPr lvl="0">
              <a:spcBef>
                <a:spcPts val="0"/>
              </a:spcBef>
              <a:buNone/>
            </a:pPr>
            <a:r>
              <a:rPr lang="en" sz="1800"/>
              <a:t>Abstraction: Serrated edges create micro-turbulences which decrease noise and drag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98250" y="16350"/>
            <a:ext cx="8826599" cy="935400"/>
          </a:xfrm>
          <a:prstGeom prst="rect">
            <a:avLst/>
          </a:prstGeom>
        </p:spPr>
        <p:txBody>
          <a:bodyPr lIns="91425" tIns="91425" rIns="91425" bIns="91425" anchor="ctr" anchorCtr="0">
            <a:noAutofit/>
          </a:bodyPr>
          <a:lstStyle/>
          <a:p>
            <a:pPr lvl="0" rtl="0">
              <a:lnSpc>
                <a:spcPct val="115000"/>
              </a:lnSpc>
              <a:spcBef>
                <a:spcPts val="0"/>
              </a:spcBef>
              <a:spcAft>
                <a:spcPts val="1600"/>
              </a:spcAft>
              <a:buNone/>
            </a:pPr>
            <a:endParaRPr>
              <a:solidFill>
                <a:schemeClr val="dk2"/>
              </a:solidFill>
            </a:endParaRPr>
          </a:p>
          <a:p>
            <a:pPr lvl="0">
              <a:lnSpc>
                <a:spcPct val="115000"/>
              </a:lnSpc>
              <a:spcBef>
                <a:spcPts val="0"/>
              </a:spcBef>
              <a:spcAft>
                <a:spcPts val="1600"/>
              </a:spcAft>
              <a:buClr>
                <a:schemeClr val="dk1"/>
              </a:buClr>
              <a:buSzPct val="61111"/>
              <a:buFont typeface="Arial"/>
              <a:buNone/>
            </a:pPr>
            <a:r>
              <a:rPr lang="en" sz="1800">
                <a:solidFill>
                  <a:schemeClr val="dk2"/>
                </a:solidFill>
              </a:rPr>
              <a:t>Read the following description and </a:t>
            </a:r>
            <a:r>
              <a:rPr lang="en">
                <a:solidFill>
                  <a:schemeClr val="dk2"/>
                </a:solidFill>
              </a:rPr>
              <a:t>figure out the design principle that would help solve the problem </a:t>
            </a:r>
          </a:p>
        </p:txBody>
      </p:sp>
      <p:sp>
        <p:nvSpPr>
          <p:cNvPr id="127" name="Shape 127"/>
          <p:cNvSpPr txBox="1">
            <a:spLocks noGrp="1"/>
          </p:cNvSpPr>
          <p:nvPr>
            <p:ph type="body" idx="4294967295"/>
          </p:nvPr>
        </p:nvSpPr>
        <p:spPr>
          <a:xfrm>
            <a:off x="311700" y="1017725"/>
            <a:ext cx="8520599" cy="3416400"/>
          </a:xfrm>
          <a:prstGeom prst="rect">
            <a:avLst/>
          </a:prstGeom>
        </p:spPr>
        <p:txBody>
          <a:bodyPr lIns="91425" tIns="91425" rIns="91425" bIns="91425" anchor="t" anchorCtr="0">
            <a:noAutofit/>
          </a:bodyPr>
          <a:lstStyle/>
          <a:p>
            <a:pPr lvl="0" rtl="0">
              <a:spcBef>
                <a:spcPts val="0"/>
              </a:spcBef>
              <a:spcAft>
                <a:spcPts val="0"/>
              </a:spcAft>
              <a:buNone/>
            </a:pPr>
            <a:r>
              <a:rPr lang="en">
                <a:solidFill>
                  <a:srgbClr val="666666"/>
                </a:solidFill>
                <a:latin typeface="Calibri"/>
                <a:ea typeface="Calibri"/>
                <a:cs typeface="Calibri"/>
                <a:sym typeface="Calibri"/>
              </a:rPr>
              <a:t>“Beetles in the Cyphochilus genus achieve their striking white coloration not through chemical pigments, but through a disordered tangle of 250 nm-diameter filaments in their scales. The fibers are sparsely packed with just the right number of voids, giving rise to a thorough scattering of light that causes the brilliant whiteness. The secret is not in the material itself, but the </a:t>
            </a:r>
          </a:p>
          <a:p>
            <a:pPr lvl="0" rtl="0">
              <a:spcBef>
                <a:spcPts val="0"/>
              </a:spcBef>
              <a:spcAft>
                <a:spcPts val="0"/>
              </a:spcAft>
              <a:buNone/>
            </a:pPr>
            <a:r>
              <a:rPr lang="en">
                <a:solidFill>
                  <a:srgbClr val="666666"/>
                </a:solidFill>
                <a:latin typeface="Calibri"/>
                <a:ea typeface="Calibri"/>
                <a:cs typeface="Calibri"/>
                <a:sym typeface="Calibri"/>
              </a:rPr>
              <a:t>structure—the way the meshwork </a:t>
            </a:r>
          </a:p>
          <a:p>
            <a:pPr lvl="0" rtl="0">
              <a:spcBef>
                <a:spcPts val="0"/>
              </a:spcBef>
              <a:spcAft>
                <a:spcPts val="0"/>
              </a:spcAft>
              <a:buNone/>
            </a:pPr>
            <a:r>
              <a:rPr lang="en">
                <a:solidFill>
                  <a:srgbClr val="666666"/>
                </a:solidFill>
                <a:latin typeface="Calibri"/>
                <a:ea typeface="Calibri"/>
                <a:cs typeface="Calibri"/>
                <a:sym typeface="Calibri"/>
              </a:rPr>
              <a:t>of fibers and voids scatters the light.</a:t>
            </a:r>
          </a:p>
          <a:p>
            <a:pPr lvl="0" rtl="0">
              <a:spcBef>
                <a:spcPts val="0"/>
              </a:spcBef>
              <a:spcAft>
                <a:spcPts val="0"/>
              </a:spcAft>
              <a:buNone/>
            </a:pPr>
            <a:r>
              <a:rPr lang="en">
                <a:solidFill>
                  <a:srgbClr val="666666"/>
                </a:solidFill>
                <a:latin typeface="Calibri"/>
                <a:ea typeface="Calibri"/>
                <a:cs typeface="Calibri"/>
                <a:sym typeface="Calibri"/>
              </a:rPr>
              <a:t>Unlike colors, which can be created</a:t>
            </a:r>
          </a:p>
          <a:p>
            <a:pPr lvl="0" rtl="0">
              <a:spcBef>
                <a:spcPts val="0"/>
              </a:spcBef>
              <a:spcAft>
                <a:spcPts val="0"/>
              </a:spcAft>
              <a:buNone/>
            </a:pPr>
            <a:r>
              <a:rPr lang="en">
                <a:solidFill>
                  <a:srgbClr val="666666"/>
                </a:solidFill>
                <a:latin typeface="Calibri"/>
                <a:ea typeface="Calibri"/>
                <a:cs typeface="Calibri"/>
                <a:sym typeface="Calibri"/>
              </a:rPr>
              <a:t>by using highly ordered structures</a:t>
            </a:r>
          </a:p>
          <a:p>
            <a:pPr lvl="0" rtl="0">
              <a:spcBef>
                <a:spcPts val="0"/>
              </a:spcBef>
              <a:spcAft>
                <a:spcPts val="0"/>
              </a:spcAft>
              <a:buNone/>
            </a:pPr>
            <a:r>
              <a:rPr lang="en">
                <a:solidFill>
                  <a:srgbClr val="666666"/>
                </a:solidFill>
                <a:latin typeface="Calibri"/>
                <a:ea typeface="Calibri"/>
                <a:cs typeface="Calibri"/>
                <a:sym typeface="Calibri"/>
              </a:rPr>
              <a:t>to scatter light, white is created by </a:t>
            </a:r>
          </a:p>
          <a:p>
            <a:pPr lvl="0" rtl="0">
              <a:spcBef>
                <a:spcPts val="0"/>
              </a:spcBef>
              <a:spcAft>
                <a:spcPts val="0"/>
              </a:spcAft>
              <a:buNone/>
            </a:pPr>
            <a:r>
              <a:rPr lang="en">
                <a:solidFill>
                  <a:srgbClr val="666666"/>
                </a:solidFill>
                <a:latin typeface="Calibri"/>
                <a:ea typeface="Calibri"/>
                <a:cs typeface="Calibri"/>
                <a:sym typeface="Calibri"/>
              </a:rPr>
              <a:t>a random, simultaneous scattering </a:t>
            </a:r>
          </a:p>
          <a:p>
            <a:pPr lvl="0" rtl="0">
              <a:spcBef>
                <a:spcPts val="0"/>
              </a:spcBef>
              <a:spcAft>
                <a:spcPts val="0"/>
              </a:spcAft>
              <a:buClr>
                <a:schemeClr val="dk1"/>
              </a:buClr>
              <a:buSzPct val="61111"/>
              <a:buFont typeface="Arial"/>
              <a:buNone/>
            </a:pPr>
            <a:r>
              <a:rPr lang="en">
                <a:solidFill>
                  <a:srgbClr val="666666"/>
                </a:solidFill>
                <a:latin typeface="Calibri"/>
                <a:ea typeface="Calibri"/>
                <a:cs typeface="Calibri"/>
                <a:sym typeface="Calibri"/>
              </a:rPr>
              <a:t>of light.” </a:t>
            </a:r>
          </a:p>
          <a:p>
            <a:pPr lvl="0">
              <a:spcBef>
                <a:spcPts val="0"/>
              </a:spcBef>
              <a:buNone/>
            </a:pPr>
            <a:r>
              <a:rPr lang="en"/>
              <a:t> </a:t>
            </a:r>
          </a:p>
        </p:txBody>
      </p:sp>
      <p:pic>
        <p:nvPicPr>
          <p:cNvPr id="128" name="Shape 128"/>
          <p:cNvPicPr preferRelativeResize="0"/>
          <p:nvPr/>
        </p:nvPicPr>
        <p:blipFill>
          <a:blip r:embed="rId3">
            <a:alphaModFix/>
          </a:blip>
          <a:stretch>
            <a:fillRect/>
          </a:stretch>
        </p:blipFill>
        <p:spPr>
          <a:xfrm>
            <a:off x="3781650" y="2565450"/>
            <a:ext cx="5262125" cy="2409475"/>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617</Words>
  <Application>Microsoft Macintosh PowerPoint</Application>
  <PresentationFormat>On-screen Show (16:9)</PresentationFormat>
  <Paragraphs>81</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Roboto</vt:lpstr>
      <vt:lpstr>material</vt:lpstr>
      <vt:lpstr>Biomimicry Design Process</vt:lpstr>
      <vt:lpstr>Bio-inspired Design Process </vt:lpstr>
      <vt:lpstr>Technological Challenge </vt:lpstr>
      <vt:lpstr>DECODING</vt:lpstr>
      <vt:lpstr>DISCOVERING</vt:lpstr>
      <vt:lpstr>DISCOVERING</vt:lpstr>
      <vt:lpstr>ABSTRACTING</vt:lpstr>
      <vt:lpstr>    Read the following description and figure out the design principle that would help solve the problem    </vt:lpstr>
      <vt:lpstr> Read the following description and figure out the design principle that would help solve the problem </vt:lpstr>
      <vt:lpstr>ABSTRACTING </vt:lpstr>
      <vt:lpstr>APPLYING</vt:lpstr>
      <vt:lpstr>EVALUATING </vt:lpstr>
      <vt:lpstr>YOUR TURN!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Biomimicry Design Process</dc:title>
  <cp:lastModifiedBy>Collingwood User</cp:lastModifiedBy>
  <cp:revision>1</cp:revision>
  <dcterms:modified xsi:type="dcterms:W3CDTF">2016-01-19T18:08:42Z</dcterms:modified>
</cp:coreProperties>
</file>